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3" r:id="rId3"/>
    <p:sldId id="285" r:id="rId4"/>
    <p:sldId id="264" r:id="rId5"/>
    <p:sldId id="257" r:id="rId6"/>
    <p:sldId id="258" r:id="rId7"/>
    <p:sldId id="260" r:id="rId8"/>
    <p:sldId id="259" r:id="rId9"/>
    <p:sldId id="262" r:id="rId10"/>
    <p:sldId id="265" r:id="rId11"/>
    <p:sldId id="266" r:id="rId12"/>
    <p:sldId id="268" r:id="rId13"/>
    <p:sldId id="271" r:id="rId14"/>
    <p:sldId id="272" r:id="rId15"/>
    <p:sldId id="273" r:id="rId16"/>
    <p:sldId id="274" r:id="rId17"/>
    <p:sldId id="275" r:id="rId18"/>
    <p:sldId id="284" r:id="rId19"/>
    <p:sldId id="276" r:id="rId20"/>
    <p:sldId id="277" r:id="rId21"/>
    <p:sldId id="280" r:id="rId22"/>
    <p:sldId id="282" r:id="rId23"/>
    <p:sldId id="28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3371-1C49-47DD-A94F-5190EA1331F1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BD627-FCD1-4021-A2B4-5F480836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717032"/>
            <a:ext cx="9144000" cy="242088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Администрация Сельского поселения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Заполярного района </a:t>
            </a:r>
          </a:p>
          <a:p>
            <a:pPr algn="ctr"/>
            <a:r>
              <a:rPr lang="ru-RU" dirty="0" smtClean="0"/>
              <a:t>Ненецкого автономного округа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484785"/>
            <a:ext cx="8640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26 марта 2024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01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Совета депутатов Сельского поселения«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автономного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 исполнении местного бюджета за 2023 год»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589240"/>
            <a:ext cx="6948264" cy="12557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 «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 ул. Школьная, д. 9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152400" y="3284984"/>
            <a:ext cx="8991600" cy="273630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1"/>
          <a:ext cx="9036495" cy="4948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634"/>
                <a:gridCol w="3110143"/>
                <a:gridCol w="832087"/>
                <a:gridCol w="1175479"/>
                <a:gridCol w="1028544"/>
                <a:gridCol w="881608"/>
              </a:tblGrid>
              <a:tr h="694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арендуемого 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2022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лан на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2023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«Новатор»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 под строительство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12-ти кв.дома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Автомаркет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по договору аренды земельного участка № 08-20/94 от 27.08.2021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  "МФЦ НАО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40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трансформаторные подстанции, линии электропередач, нежилое помещение 6,6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Коммерческий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муниципального жилого фонда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206,3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4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пользование жилым помещением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соцнайм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121,7%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449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48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1 296,4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1 496,1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1 749,0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116,9%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0"/>
          <a:ext cx="9036495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398"/>
                <a:gridCol w="2275122"/>
                <a:gridCol w="1152128"/>
                <a:gridCol w="1296144"/>
                <a:gridCol w="1062563"/>
                <a:gridCol w="845140"/>
              </a:tblGrid>
              <a:tr h="7003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2023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МКП «Энергия»; Кабинет участкового;</a:t>
                      </a:r>
                      <a:r>
                        <a:rPr lang="ru-RU" sz="120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КУ  "МФЦ НАО, 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коммунальных услуг  по договорам аренды нежилых помещений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-10852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4744"/>
          <a:ext cx="9143999" cy="3493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7"/>
                <a:gridCol w="1437403"/>
                <a:gridCol w="1455088"/>
                <a:gridCol w="1306285"/>
                <a:gridCol w="1026366"/>
              </a:tblGrid>
              <a:tr h="7852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2022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509"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Штрафы, санкции, возмещение ущерба.</a:t>
                      </a:r>
                      <a:endParaRPr lang="ru-RU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имущества, находящегося в собственности сельских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791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396533" cy="59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424"/>
                <a:gridCol w="811294"/>
                <a:gridCol w="811294"/>
                <a:gridCol w="917235"/>
                <a:gridCol w="1043392"/>
                <a:gridCol w="1176510"/>
                <a:gridCol w="1183947"/>
                <a:gridCol w="850437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2 982,5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3 638,6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3 189,6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4 662,57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4 662,3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11 362,1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12 386,6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12 601,5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12 849,0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12 224,6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2 227,7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2 659,3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2 603,6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6 219,8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6 184,7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2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748568"/>
                <a:gridCol w="936104"/>
                <a:gridCol w="1080120"/>
                <a:gridCol w="1074240"/>
                <a:gridCol w="1193501"/>
              </a:tblGrid>
              <a:tr h="14297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270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41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669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317,6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4" cy="3194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792088"/>
                <a:gridCol w="792088"/>
                <a:gridCol w="936104"/>
                <a:gridCol w="1008112"/>
                <a:gridCol w="1080120"/>
                <a:gridCol w="1008112"/>
                <a:gridCol w="1008112"/>
              </a:tblGrid>
              <a:tr h="10705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1 341,7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3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2 040,2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11 617,5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12 021,6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12 675,9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11 725,5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509120"/>
            <a:ext cx="8856984" cy="22322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213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889985"/>
                <a:gridCol w="792088"/>
                <a:gridCol w="936104"/>
                <a:gridCol w="1008112"/>
                <a:gridCol w="1002234"/>
                <a:gridCol w="1193502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451,6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72 451,3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5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7 731,6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7 383,1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7 902,4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7 900,8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8 535,8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3 533,2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2 680,3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20 189,4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5000"/>
            <a:lum/>
          </a:blip>
          <a:srcRect/>
          <a:stretch>
            <a:fillRect l="54000" t="5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6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36"/>
                <a:gridCol w="728943"/>
                <a:gridCol w="728943"/>
                <a:gridCol w="728944"/>
                <a:gridCol w="994015"/>
                <a:gridCol w="1060282"/>
                <a:gridCol w="1149883"/>
                <a:gridCol w="120215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4 253,5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4 253,5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2"/>
                <a:gridCol w="864096"/>
                <a:gridCol w="936104"/>
                <a:gridCol w="864096"/>
                <a:gridCol w="1224136"/>
                <a:gridCol w="1152128"/>
                <a:gridCol w="1115615"/>
              </a:tblGrid>
              <a:tr h="114924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97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70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65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79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Проведений спортивных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Сельского поселения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91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6"/>
                <a:gridCol w="792088"/>
                <a:gridCol w="792088"/>
                <a:gridCol w="936104"/>
                <a:gridCol w="936104"/>
                <a:gridCol w="864096"/>
                <a:gridCol w="8995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поддержка  муниципального жилищного Сельского поселения 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«Снос домов, признанных в установленном порядке ветхими 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0"/>
          <a:ext cx="9144000" cy="630573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32440"/>
                <a:gridCol w="611560"/>
              </a:tblGrid>
              <a:tr h="29438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Основные показатели прогноза социально-экономического развития</a:t>
                      </a:r>
                      <a:r>
                        <a:rPr lang="ru-RU" sz="1400" baseline="0" dirty="0" smtClean="0"/>
                        <a:t>  Сельского поселения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.......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характеристики местного бюджета ……………………………………………………………………….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местного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Бюджетная терминология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65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местного бюджета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платных услуг и компенсации затрат государства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/>
                </a:tc>
              </a:tr>
              <a:tr h="70651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оборона. 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– 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Социальная политика. 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значимые проекты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45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 Сельского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</a:t>
                      </a:r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»  ЗР НАО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эффективности муниципальных программ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19-20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Вложения в инвестиции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Публичные слушания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муниципальных программ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/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916832"/>
            <a:ext cx="18722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Оценивалось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муниципальные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268760"/>
            <a:ext cx="3837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Эффективные          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844824"/>
            <a:ext cx="398611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Умеренно эффективные         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5" y="2420888"/>
            <a:ext cx="46085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Менее эффективные    2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1" y="2996952"/>
            <a:ext cx="50405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неудовлетворительная      0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6" idx="3"/>
          </p:cNvCxnSpPr>
          <p:nvPr/>
        </p:nvCxnSpPr>
        <p:spPr>
          <a:xfrm flipV="1">
            <a:off x="2267744" y="1268763"/>
            <a:ext cx="792088" cy="1248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3"/>
          </p:cNvCxnSpPr>
          <p:nvPr/>
        </p:nvCxnSpPr>
        <p:spPr>
          <a:xfrm flipV="1">
            <a:off x="2267744" y="1916835"/>
            <a:ext cx="936104" cy="600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  <a:endCxn id="9" idx="1"/>
          </p:cNvCxnSpPr>
          <p:nvPr/>
        </p:nvCxnSpPr>
        <p:spPr>
          <a:xfrm>
            <a:off x="2267744" y="2516997"/>
            <a:ext cx="1080121" cy="88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>
            <a:off x="2267744" y="2516997"/>
            <a:ext cx="1512168" cy="407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-  7 254,9 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</a:t>
            </a:r>
          </a:p>
          <a:p>
            <a:r>
              <a:rPr lang="ru-RU" dirty="0" smtClean="0"/>
              <a:t> недополученных доходов или финансовое</a:t>
            </a:r>
          </a:p>
          <a:p>
            <a:r>
              <a:rPr lang="ru-RU" dirty="0" smtClean="0"/>
              <a:t>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</a:t>
            </a:r>
          </a:p>
          <a:p>
            <a:r>
              <a:rPr lang="ru-RU" dirty="0" smtClean="0"/>
              <a:t>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034096" cy="4536504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tabLst>
                <a:tab pos="1343025" algn="l"/>
              </a:tabLst>
            </a:pPr>
            <a:r>
              <a:rPr lang="ru-RU" sz="24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b="1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2023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году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вложений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инвестиции –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476672"/>
            <a:ext cx="305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Публичные слушания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268760"/>
            <a:ext cx="878497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 марта в 17 часов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здании Администрации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Сельского поселения«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Заполярного района Ненецкого автономного округа состоялись  публичные слушания по проекту решения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«Об исполнении местного бюджета за 2023 год»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6093296"/>
            <a:ext cx="8856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5157192"/>
            <a:ext cx="9144000" cy="170080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показатели </a:t>
            </a:r>
          </a:p>
          <a:p>
            <a:pPr algn="ctr"/>
            <a:r>
              <a:rPr lang="ru-RU" dirty="0" smtClean="0"/>
              <a:t>прогноза социально-экономического развития</a:t>
            </a:r>
          </a:p>
          <a:p>
            <a:pPr algn="ctr"/>
            <a:r>
              <a:rPr lang="ru-RU" dirty="0" smtClean="0"/>
              <a:t> Сельского поселения"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сельсовет"  ЗР НАО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1" y="1596723"/>
          <a:ext cx="8712966" cy="42472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02776"/>
                <a:gridCol w="914538"/>
                <a:gridCol w="884716"/>
                <a:gridCol w="864836"/>
                <a:gridCol w="914538"/>
                <a:gridCol w="914538"/>
                <a:gridCol w="917024"/>
              </a:tblGrid>
              <a:tr h="1315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прогноз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отчет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tx1"/>
                          </a:solidFill>
                        </a:rPr>
                        <a:t>прогноз</a:t>
                      </a:r>
                      <a:endParaRPr lang="ru-RU" sz="10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23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2024-2026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Численность населения (среднегодовая)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858/865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821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821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821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821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Площадь жилого фонда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кв.м.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27386,4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26141,9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27386,4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25606,4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Протяженность электрических сетей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14 062,07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14 062,07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14 062,07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Количество электростанций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Трансформаторные подстанции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Протяженность ВЛ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метр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11 338,00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11 338,00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11 338,00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/>
                        <a:t>Количество котельных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единиц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теплотрассы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4390,15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4390,15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4390,15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40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</a:t>
                      </a:r>
                      <a:r>
                        <a:rPr lang="ru-RU" sz="1000" u="none" strike="noStrike" dirty="0" smtClean="0"/>
                        <a:t>газораспределительной </a:t>
                      </a:r>
                      <a:r>
                        <a:rPr lang="ru-RU" sz="1000" u="none" strike="noStrike" dirty="0"/>
                        <a:t>поселковой сети  </a:t>
                      </a:r>
                      <a:br>
                        <a:rPr lang="ru-RU" sz="1000" u="none" strike="noStrike" dirty="0"/>
                      </a:b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6884,25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6884,25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6884,25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Деревянные мостовые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2906,0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2 356,00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2906,0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2 906,0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Тротуары из брусчатки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025,0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025,0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025,0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Пожарные водоемы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Обеспечение первичных мер пожарной безопасности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тыс.руб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231,0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93,6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90,0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93,6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191,2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Водоснабжение (колодцыв с.Тельвиска, д.Устье)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2,00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526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км.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5,11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5,11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5,11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детские площадки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спортивные площадки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Памятники воинам ВОВ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Памятники культуры  "Крест обетный"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Малое и среднее предпринимательство, включая микропредприятия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212976"/>
            <a:ext cx="9144000" cy="36450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404664"/>
            <a:ext cx="410445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Сельское поселение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Заполярного района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838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3356992"/>
            <a:ext cx="23042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4797152"/>
            <a:ext cx="15841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5301208"/>
            <a:ext cx="165618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4077072"/>
            <a:ext cx="17281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411760" y="1484784"/>
            <a:ext cx="7920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148064" y="1268760"/>
            <a:ext cx="158417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4048" y="1268760"/>
            <a:ext cx="11521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971600" y="378904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55776" y="3789040"/>
            <a:ext cx="43204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55776" y="3789040"/>
            <a:ext cx="25202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характеристики местного бюджета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7504" y="1700811"/>
          <a:ext cx="8928993" cy="48913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880589"/>
                <a:gridCol w="935835"/>
                <a:gridCol w="1080120"/>
                <a:gridCol w="1080120"/>
                <a:gridCol w="1054137"/>
                <a:gridCol w="965748"/>
                <a:gridCol w="932444"/>
              </a:tblGrid>
              <a:tr h="511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Показатель, тыс.рублей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2021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2022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</a:rPr>
                        <a:t>Утверждено 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</a:rPr>
                        <a:t>Уточненный план 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</a:rPr>
                        <a:t>Исполнено 2023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Доходы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78 544,1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111 211,7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+mn-lt"/>
                        </a:rPr>
                        <a:t>48 180,0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67 431,5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68 003,3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100,8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74 378,2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107 058,9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44 237,6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63 489,1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62 489,0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91,9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т.ч. 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окружного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23 558,7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62 594,9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2 831,7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7 922,6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7922,5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районного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50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803,5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44 464,0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41 405,9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55 566,5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54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566,5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76,3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6223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от возврата остатков субсидий, субвенций и иных межбюджетных трансфертов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4183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Налоговые, неналоговые доходы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4 165,9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4 152,8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3 942,4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3 942,4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5 514,3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139,9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Расходы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77 666,3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51 927,4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48 180,0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128 547,1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126 589,3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98,5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Профицит</a:t>
                      </a:r>
                      <a:r>
                        <a:rPr lang="ru-RU" sz="1400" u="none" strike="noStrike" dirty="0"/>
                        <a:t>/Дефицит (+/-)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877,8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59 284,3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-61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115,6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 58 586,0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% дефицита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1550,2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Источники финансирования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дефицита бюджета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1550,2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Изменение остатков на счетах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1550,2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Исполнение местного бюджета в 2023 году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403648" y="2420888"/>
            <a:ext cx="3024336" cy="302433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75656" y="2780928"/>
            <a:ext cx="2880320" cy="26642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483768" y="4509120"/>
            <a:ext cx="1008112" cy="9361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7504" y="3573016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67 431,5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504" y="51571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дефицит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(-)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61 115,6 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тыс.рублей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195736" y="1700808"/>
          <a:ext cx="1584176" cy="432047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4320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ПЛАН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660232" y="1700807"/>
          <a:ext cx="1368152" cy="504057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504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latin typeface="Times New Roman"/>
                        </a:rPr>
                        <a:t>ФАКТ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" name="Овал 24"/>
          <p:cNvSpPr/>
          <p:nvPr/>
        </p:nvSpPr>
        <p:spPr>
          <a:xfrm>
            <a:off x="4644008" y="2420888"/>
            <a:ext cx="2952328" cy="309634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07504" y="2348880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128 547,1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812360" y="2492896"/>
          <a:ext cx="1224136" cy="73152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126 589,3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Овал 30"/>
          <p:cNvSpPr/>
          <p:nvPr/>
        </p:nvSpPr>
        <p:spPr>
          <a:xfrm>
            <a:off x="4644008" y="2636912"/>
            <a:ext cx="2952328" cy="28803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7884368" y="3725416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68 003,3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7956376" y="53095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Дефицит (-)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58 586,0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тыс.рублей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" name="Овал 25"/>
          <p:cNvSpPr/>
          <p:nvPr/>
        </p:nvSpPr>
        <p:spPr>
          <a:xfrm>
            <a:off x="5940152" y="4725143"/>
            <a:ext cx="720080" cy="64807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107504" y="4221088"/>
            <a:ext cx="42484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(превышение расходов бюджета над его доходами) Принимается решение об источниках покрытия дефицита бюджета: использовать имеющиеся накопления, остатки или привлечь заемные средства.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422108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превышение доходов бюджета над его расходами Необходимо определить, как их использовать: накапливать резервы остатки или погашать долг.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5589240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475656" y="2996952"/>
            <a:ext cx="1924800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1043608" y="2564904"/>
            <a:ext cx="273630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лыбающееся лицо 40"/>
          <p:cNvSpPr/>
          <p:nvPr/>
        </p:nvSpPr>
        <p:spPr>
          <a:xfrm>
            <a:off x="611560" y="2564904"/>
            <a:ext cx="936104" cy="792088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3203848" y="2132856"/>
            <a:ext cx="576064" cy="5040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11560" y="2204864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275857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652120" y="3149352"/>
            <a:ext cx="2088232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508104" y="2636912"/>
            <a:ext cx="2664296" cy="10801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Улыбающееся лицо 49"/>
          <p:cNvSpPr/>
          <p:nvPr/>
        </p:nvSpPr>
        <p:spPr>
          <a:xfrm>
            <a:off x="5436096" y="2060848"/>
            <a:ext cx="864096" cy="64807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1" name="Улыбающееся лицо 50"/>
          <p:cNvSpPr/>
          <p:nvPr/>
        </p:nvSpPr>
        <p:spPr>
          <a:xfrm>
            <a:off x="7524328" y="2564904"/>
            <a:ext cx="1152128" cy="1008112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1628800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812360" y="2276872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6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080120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Прямоугольник 34"/>
          <p:cNvSpPr/>
          <p:nvPr/>
        </p:nvSpPr>
        <p:spPr>
          <a:xfrm>
            <a:off x="1691680" y="260648"/>
            <a:ext cx="712879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 в 2023 году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Сельского поселения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планировался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доходов местного бюджета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86409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404664"/>
            <a:ext cx="93610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68 003,3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100,8%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0" y="1628800"/>
            <a:ext cx="255577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2 764,6 тыс.руб.  127,5 %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2915817" y="1628800"/>
            <a:ext cx="2088231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2 749,7 тыс. руб. 155%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0112" y="1628800"/>
            <a:ext cx="2952328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64 489,0 тыс.руб.    98,4%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348880"/>
            <a:ext cx="194421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 1310,3 тыс.руб.  118,2%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-Акцизы 824,9 тыс. руб. 119,4%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совокупный доход 510,2 тыс.руб. 302,1%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имущество физических лиц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466,1 тыс. руб. 829,4%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Земельный налог – 355,3тыс. руб. -262,6%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Государственная пошлина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8,4 тыс. руб. 102,4%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2348880"/>
            <a:ext cx="22322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1 749,0тыс. руб. 116,9%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278,5 тыс. руб. 100%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Штрафы, санкции, возмещение ущерба 722,2 тыс. руб.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2348880"/>
            <a:ext cx="295232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-Дотации  5 376,1 тыс.руб.  100%.,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т.ч.: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окружного бюджета – 2 406,9т. р.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районного бюджета – 2 969,2т. р.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-Субвенции –5 215,6 тыс. руб.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-Иные межбюджетные трансферты –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51 897,3 тыс. руб.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2834</TotalTime>
  <Words>1962</Words>
  <Application>Microsoft Office PowerPoint</Application>
  <PresentationFormat>Экран (4:3)</PresentationFormat>
  <Paragraphs>819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в 2023 году  вложений в инвестиции – нет   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</cp:lastModifiedBy>
  <cp:revision>394</cp:revision>
  <dcterms:created xsi:type="dcterms:W3CDTF">2019-02-15T14:09:04Z</dcterms:created>
  <dcterms:modified xsi:type="dcterms:W3CDTF">2024-03-28T11:51:24Z</dcterms:modified>
</cp:coreProperties>
</file>